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3" r:id="rId1"/>
  </p:sldMasterIdLst>
  <p:notesMasterIdLst>
    <p:notesMasterId r:id="rId34"/>
  </p:notesMasterIdLst>
  <p:handoutMasterIdLst>
    <p:handoutMasterId r:id="rId35"/>
  </p:handoutMasterIdLst>
  <p:sldIdLst>
    <p:sldId id="351" r:id="rId2"/>
    <p:sldId id="259" r:id="rId3"/>
    <p:sldId id="273" r:id="rId4"/>
    <p:sldId id="274" r:id="rId5"/>
    <p:sldId id="305" r:id="rId6"/>
    <p:sldId id="307" r:id="rId7"/>
    <p:sldId id="275" r:id="rId8"/>
    <p:sldId id="276" r:id="rId9"/>
    <p:sldId id="328" r:id="rId10"/>
    <p:sldId id="277" r:id="rId11"/>
    <p:sldId id="356" r:id="rId12"/>
    <p:sldId id="308" r:id="rId13"/>
    <p:sldId id="357" r:id="rId14"/>
    <p:sldId id="358" r:id="rId15"/>
    <p:sldId id="359" r:id="rId16"/>
    <p:sldId id="355" r:id="rId17"/>
    <p:sldId id="315" r:id="rId18"/>
    <p:sldId id="279" r:id="rId19"/>
    <p:sldId id="337" r:id="rId20"/>
    <p:sldId id="309" r:id="rId21"/>
    <p:sldId id="353" r:id="rId22"/>
    <p:sldId id="310" r:id="rId23"/>
    <p:sldId id="312" r:id="rId24"/>
    <p:sldId id="316" r:id="rId25"/>
    <p:sldId id="317" r:id="rId26"/>
    <p:sldId id="318" r:id="rId27"/>
    <p:sldId id="319" r:id="rId28"/>
    <p:sldId id="320" r:id="rId29"/>
    <p:sldId id="321" r:id="rId30"/>
    <p:sldId id="329" r:id="rId31"/>
    <p:sldId id="362" r:id="rId32"/>
    <p:sldId id="292" r:id="rId33"/>
  </p:sldIdLst>
  <p:sldSz cx="9144000" cy="6858000" type="screen4x3"/>
  <p:notesSz cx="6858000" cy="9144000"/>
  <p:custDataLst>
    <p:tags r:id="rId36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rb Paley Admi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9A"/>
    <a:srgbClr val="006600"/>
    <a:srgbClr val="666699"/>
    <a:srgbClr val="996633"/>
    <a:srgbClr val="CC9900"/>
    <a:srgbClr val="CD123F"/>
    <a:srgbClr val="C0C0C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90" autoAdjust="0"/>
    <p:restoredTop sz="96060" autoAdjust="0"/>
  </p:normalViewPr>
  <p:slideViewPr>
    <p:cSldViewPr>
      <p:cViewPr varScale="1">
        <p:scale>
          <a:sx n="52" d="100"/>
          <a:sy n="52" d="100"/>
        </p:scale>
        <p:origin x="-86" y="-11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1" d="100"/>
        <a:sy n="201" d="100"/>
      </p:scale>
      <p:origin x="0" y="2386"/>
    </p:cViewPr>
  </p:sorterViewPr>
  <p:notesViewPr>
    <p:cSldViewPr>
      <p:cViewPr>
        <p:scale>
          <a:sx n="100" d="100"/>
          <a:sy n="100" d="100"/>
        </p:scale>
        <p:origin x="-774" y="-6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64FDCB07-E138-4F9B-B2CA-A9E5D31815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78984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E84B5BBF-5979-4C10-981C-388F6C5292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0963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ride12eA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28600"/>
            <a:ext cx="5867400" cy="3124200"/>
          </a:xfrm>
        </p:spPr>
        <p:txBody>
          <a:bodyPr/>
          <a:lstStyle>
            <a:lvl1pPr>
              <a:defRPr sz="5400" b="0" i="0" spc="-100">
                <a:solidFill>
                  <a:schemeClr val="tx1"/>
                </a:solidFill>
                <a:latin typeface="Bookman Old Style"/>
                <a:cs typeface="Bookman Old Style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 txBox="1">
            <a:spLocks noGrp="1"/>
          </p:cNvSpPr>
          <p:nvPr/>
        </p:nvSpPr>
        <p:spPr>
          <a:xfrm>
            <a:off x="76200" y="6629400"/>
            <a:ext cx="8229600" cy="2286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defRPr/>
            </a:pPr>
            <a:r>
              <a:rPr lang="en-US" sz="900" dirty="0" smtClean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Copyright ©2014 </a:t>
            </a:r>
            <a:r>
              <a:rPr lang="en-US" sz="900" dirty="0" err="1" smtClean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Cengage</a:t>
            </a:r>
            <a:r>
              <a:rPr lang="en-US" sz="900" dirty="0" smtClean="0">
                <a:solidFill>
                  <a:schemeClr val="bg1"/>
                </a:solidFill>
                <a:latin typeface="Calibri" pitchFamily="34" charset="0"/>
                <a:cs typeface="Arial" charset="0"/>
              </a:rPr>
              <a:t> Learning. All Rights Reserved. May not be scanned, copied or duplicated, or posted to a publicly accessible website, in whole or in part.</a:t>
            </a:r>
            <a:endParaRPr lang="en-US" sz="900" dirty="0">
              <a:solidFill>
                <a:schemeClr val="bg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86600" y="3810000"/>
            <a:ext cx="167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0" i="0" spc="-510" dirty="0" smtClean="0">
                <a:solidFill>
                  <a:schemeClr val="bg1"/>
                </a:solidFill>
                <a:latin typeface="Lucida Sans"/>
                <a:cs typeface="Lucida Sans"/>
              </a:rPr>
              <a:t>3</a:t>
            </a:r>
            <a:endParaRPr lang="en-US" sz="6000" b="0" i="0" spc="-510" dirty="0">
              <a:solidFill>
                <a:schemeClr val="bg1"/>
              </a:solidFill>
              <a:latin typeface="Lucida Sans"/>
              <a:cs typeface="Lucida Sans"/>
            </a:endParaRPr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6838"/>
            <a:ext cx="9144000" cy="9699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95400"/>
            <a:ext cx="77724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962400"/>
            <a:ext cx="7772400" cy="2514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0" y="6629400"/>
            <a:ext cx="5410200" cy="228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239000" y="6629400"/>
            <a:ext cx="1905000" cy="22860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US" smtClean="0"/>
              <a:t>3 | </a:t>
            </a:r>
            <a:fld id="{6ECB567D-B4B2-4E9F-A8F4-7357454A8FE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6800" y="1143000"/>
            <a:ext cx="37338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10200" y="3200400"/>
            <a:ext cx="2819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ride12eA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525963"/>
          </a:xfrm>
        </p:spPr>
        <p:txBody>
          <a:bodyPr/>
          <a:lstStyle>
            <a:lvl1pPr>
              <a:lnSpc>
                <a:spcPct val="90000"/>
              </a:lnSpc>
              <a:buClr>
                <a:srgbClr val="163776"/>
              </a:buClr>
              <a:buSzPct val="100000"/>
              <a:defRPr/>
            </a:lvl1pPr>
            <a:lvl2pPr>
              <a:lnSpc>
                <a:spcPct val="90000"/>
              </a:lnSpc>
              <a:buClr>
                <a:srgbClr val="FF6600"/>
              </a:buCl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4"/>
          <p:cNvSpPr txBox="1">
            <a:spLocks noGrp="1"/>
          </p:cNvSpPr>
          <p:nvPr/>
        </p:nvSpPr>
        <p:spPr>
          <a:xfrm>
            <a:off x="1066800" y="6574365"/>
            <a:ext cx="7696200" cy="228600"/>
          </a:xfrm>
          <a:prstGeom prst="rect">
            <a:avLst/>
          </a:prstGeom>
          <a:noFill/>
        </p:spPr>
        <p:txBody>
          <a:bodyPr anchor="ctr"/>
          <a:lstStyle/>
          <a:p>
            <a:pPr algn="l">
              <a:defRPr/>
            </a:pPr>
            <a:r>
              <a:rPr lang="en-US" sz="900" b="0" i="0" kern="0" spc="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 Narrow"/>
                <a:cs typeface="Arial Narrow"/>
              </a:rPr>
              <a:t>Copyright ©2014 </a:t>
            </a:r>
            <a:r>
              <a:rPr lang="en-US" sz="900" b="0" i="0" kern="0" spc="0" dirty="0" err="1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 Narrow"/>
                <a:cs typeface="Arial Narrow"/>
              </a:rPr>
              <a:t>Cengage</a:t>
            </a:r>
            <a:r>
              <a:rPr lang="en-US" sz="900" b="0" i="0" kern="0" spc="0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Arial Narrow"/>
                <a:cs typeface="Arial Narrow"/>
              </a:rPr>
              <a:t> Learning. All Rights Reserved. May not be scanned, copied or duplicated, or posted to a publicly accessible website, in whole or in part.</a:t>
            </a:r>
            <a:endParaRPr lang="en-US" sz="900" b="0" i="0" kern="0" spc="0" dirty="0">
              <a:solidFill>
                <a:schemeClr val="bg2">
                  <a:lumMod val="60000"/>
                  <a:lumOff val="40000"/>
                </a:schemeClr>
              </a:solidFill>
              <a:latin typeface="Arial Narrow"/>
              <a:cs typeface="Arial Narrow"/>
            </a:endParaRPr>
          </a:p>
        </p:txBody>
      </p:sp>
      <p:sp>
        <p:nvSpPr>
          <p:cNvPr id="9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229600" y="6492875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000000"/>
                </a:solidFill>
                <a:latin typeface="Arial Narrow Bold"/>
                <a:cs typeface="Arial Narrow Bold"/>
              </a:defRPr>
            </a:lvl1pPr>
          </a:lstStyle>
          <a:p>
            <a:r>
              <a:rPr lang="en-US" dirty="0" smtClean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" name="Rectangle 9" hidden="1"/>
          <p:cNvSpPr/>
          <p:nvPr/>
        </p:nvSpPr>
        <p:spPr>
          <a:xfrm>
            <a:off x="2971800" y="0"/>
            <a:ext cx="6172200" cy="152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cxnSp>
        <p:nvCxnSpPr>
          <p:cNvPr id="26" name="Straight Connector 25" hidden="1"/>
          <p:cNvCxnSpPr/>
          <p:nvPr/>
        </p:nvCxnSpPr>
        <p:spPr>
          <a:xfrm>
            <a:off x="0" y="6477000"/>
            <a:ext cx="91440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7848600" y="64928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000000"/>
                </a:solidFill>
                <a:latin typeface="Arial Narrow Bold"/>
                <a:cs typeface="Arial Narrow Bold"/>
              </a:defRPr>
            </a:lvl1pPr>
          </a:lstStyle>
          <a:p>
            <a:r>
              <a:rPr lang="en-US" dirty="0" smtClean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  <p:sldLayoutId id="2147483876" r:id="rId13"/>
  </p:sldLayoutIdLst>
  <p:transition spd="med">
    <p:wipe dir="r"/>
  </p:transition>
  <p:timing>
    <p:tnLst>
      <p:par>
        <p:cTn id="1" dur="indefinite" restart="never" nodeType="tmRoot"/>
      </p:par>
    </p:tnLst>
  </p:timing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709A"/>
        </a:buClr>
        <a:buSzPct val="80000"/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100000"/>
        <a:buFont typeface="Arial" charset="0"/>
        <a:buChar char="-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-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Exploring Global Business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Extent of International Business</a:t>
            </a:r>
          </a:p>
        </p:txBody>
      </p:sp>
      <p:sp>
        <p:nvSpPr>
          <p:cNvPr id="45058" name="Rectangle 1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en-US" smtClean="0"/>
              <a:t>Although the worldwide recessions of 1991 and 2001-2002 slowed the rate of growth, and 2008-2009 global economic crisis caused the sharpest decline in more than 70 years, globalization is a reality of our time</a:t>
            </a:r>
          </a:p>
          <a:p>
            <a:pPr eaLnBrk="1" hangingPunct="1"/>
            <a:r>
              <a:rPr lang="en-US" smtClean="0"/>
              <a:t>In the U.S., international trade accounts for over ¼ of GDP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Extent of International Business </a:t>
            </a:r>
            <a:r>
              <a:rPr lang="en-US" sz="2400" b="0" dirty="0" smtClean="0"/>
              <a:t>(cont’d)</a:t>
            </a:r>
          </a:p>
        </p:txBody>
      </p:sp>
      <p:sp>
        <p:nvSpPr>
          <p:cNvPr id="47106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467600" cy="4525963"/>
          </a:xfrm>
        </p:spPr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en-US" dirty="0" smtClean="0"/>
              <a:t>Trade barriers are decreasing, new competitors are entering the global marketplace, creating more choices for consumers and new job opportunities</a:t>
            </a:r>
          </a:p>
          <a:p>
            <a:pPr eaLnBrk="1" hangingPunct="1"/>
            <a:r>
              <a:rPr lang="en-US" dirty="0" smtClean="0"/>
              <a:t>International business will grow with the expansion of commercial use of the Internet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World Economic Outlook for Trade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smtClean="0"/>
              <a:t>Economic performance among nations is not  equal; growth in advanced countries slowed and then stopped in 2009, while emerging and developing economies continue to grow rapidly </a:t>
            </a:r>
          </a:p>
          <a:p>
            <a:pPr eaLnBrk="1" hangingPunct="1"/>
            <a:r>
              <a:rPr lang="en-US" smtClean="0"/>
              <a:t>International experts expected global economic growth in 2010 and 2011, despite the high oil prices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World Economic Outlook for Trade </a:t>
            </a:r>
            <a:r>
              <a:rPr lang="en-US" sz="2400" b="0" smtClean="0"/>
              <a:t>(cont’d)</a:t>
            </a:r>
          </a:p>
        </p:txBody>
      </p:sp>
      <p:sp>
        <p:nvSpPr>
          <p:cNvPr id="5017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Canada and Western Europe</a:t>
            </a:r>
          </a:p>
          <a:p>
            <a:pPr lvl="1" eaLnBrk="1" hangingPunct="1"/>
            <a:r>
              <a:rPr lang="en-US" sz="2400" dirty="0" smtClean="0"/>
              <a:t>Canada is projected to show growth in 2010 </a:t>
            </a:r>
            <a:br>
              <a:rPr lang="en-US" sz="2400" dirty="0" smtClean="0"/>
            </a:br>
            <a:r>
              <a:rPr lang="en-US" sz="2400" dirty="0" smtClean="0"/>
              <a:t>and 2011</a:t>
            </a:r>
          </a:p>
          <a:p>
            <a:pPr lvl="1" eaLnBrk="1" hangingPunct="1"/>
            <a:r>
              <a:rPr lang="en-US" sz="2400" dirty="0" smtClean="0"/>
              <a:t>Euro area is expected to grow in 2011</a:t>
            </a:r>
          </a:p>
          <a:p>
            <a:pPr lvl="1" eaLnBrk="1" hangingPunct="1">
              <a:spcAft>
                <a:spcPts val="1800"/>
              </a:spcAft>
            </a:pPr>
            <a:r>
              <a:rPr lang="en-US" sz="2400" dirty="0" smtClean="0"/>
              <a:t>U.K. and smaller European countries are expected to experience a recession</a:t>
            </a:r>
          </a:p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Mexico and Latin America</a:t>
            </a:r>
          </a:p>
          <a:p>
            <a:pPr lvl="1" eaLnBrk="1" hangingPunct="1"/>
            <a:r>
              <a:rPr lang="en-US" sz="2400" dirty="0" smtClean="0"/>
              <a:t>Mexico is expected to show growth in 2010 </a:t>
            </a:r>
            <a:br>
              <a:rPr lang="en-US" sz="2400" dirty="0" smtClean="0"/>
            </a:br>
            <a:r>
              <a:rPr lang="en-US" sz="2400" dirty="0" smtClean="0"/>
              <a:t>and 2011</a:t>
            </a:r>
          </a:p>
          <a:p>
            <a:pPr lvl="1" eaLnBrk="1" hangingPunct="1"/>
            <a:r>
              <a:rPr lang="en-US" sz="2400" dirty="0" smtClean="0"/>
              <a:t>Latin America and Caribbean economies are recovering at a robust pace</a:t>
            </a:r>
          </a:p>
          <a:p>
            <a:pPr eaLnBrk="1" hangingPunct="1">
              <a:buFontTx/>
              <a:buNone/>
            </a:pPr>
            <a:endParaRPr lang="en-US" sz="3000" dirty="0" smtClean="0"/>
          </a:p>
          <a:p>
            <a:pPr lvl="1" eaLnBrk="1" hangingPunct="1">
              <a:buFontTx/>
              <a:buNone/>
            </a:pP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World Economic Outlook for Trade </a:t>
            </a:r>
            <a:r>
              <a:rPr lang="en-US" sz="2400" b="0" dirty="0" smtClean="0"/>
              <a:t>(cont’d)</a:t>
            </a:r>
            <a:endParaRPr lang="en-US" b="0" dirty="0" smtClean="0"/>
          </a:p>
        </p:txBody>
      </p:sp>
      <p:sp>
        <p:nvSpPr>
          <p:cNvPr id="51202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696200" cy="45259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Japan</a:t>
            </a:r>
          </a:p>
          <a:p>
            <a:pPr lvl="1" eaLnBrk="1" hangingPunct="1">
              <a:spcAft>
                <a:spcPts val="1200"/>
              </a:spcAft>
            </a:pPr>
            <a:r>
              <a:rPr lang="en-US" sz="2400" dirty="0" smtClean="0"/>
              <a:t>Projected to show growth in 2010 and 2011</a:t>
            </a:r>
          </a:p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Other Asian Countries</a:t>
            </a:r>
          </a:p>
          <a:p>
            <a:pPr lvl="1" eaLnBrk="1" hangingPunct="1"/>
            <a:r>
              <a:rPr lang="en-US" sz="2400" dirty="0" smtClean="0"/>
              <a:t>Lead by China emerging as a global economic power, growth is strong</a:t>
            </a:r>
          </a:p>
          <a:p>
            <a:pPr lvl="1" eaLnBrk="1" hangingPunct="1">
              <a:spcAft>
                <a:spcPts val="1200"/>
              </a:spcAft>
            </a:pPr>
            <a:r>
              <a:rPr lang="en-US" sz="2400" dirty="0" smtClean="0"/>
              <a:t>Key emerging economies is Asia are leading the global recovery</a:t>
            </a:r>
          </a:p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Emerging Europe</a:t>
            </a:r>
          </a:p>
          <a:p>
            <a:pPr lvl="1" eaLnBrk="1" hangingPunct="1"/>
            <a:r>
              <a:rPr lang="en-US" sz="2400" dirty="0" smtClean="0"/>
              <a:t>Growth has been faster than in western Europe and continued growth is expected in 2010 and 2010</a:t>
            </a:r>
          </a:p>
          <a:p>
            <a:pPr lvl="1" eaLnBrk="1" hangingPunct="1"/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World Economic Outlook for Trade </a:t>
            </a:r>
            <a:r>
              <a:rPr lang="en-US" sz="2400" b="0" smtClean="0"/>
              <a:t>(cont’d)</a:t>
            </a:r>
            <a:endParaRPr lang="en-US" b="0" smtClean="0"/>
          </a:p>
        </p:txBody>
      </p:sp>
      <p:sp>
        <p:nvSpPr>
          <p:cNvPr id="52226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7696200" cy="45259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Commonwealth of Independent States</a:t>
            </a:r>
          </a:p>
          <a:p>
            <a:pPr lvl="1" eaLnBrk="1" hangingPunct="1"/>
            <a:r>
              <a:rPr lang="en-US" sz="2400" dirty="0" smtClean="0">
                <a:solidFill>
                  <a:srgbClr val="000000"/>
                </a:solidFill>
              </a:rPr>
              <a:t>Projected to show growth in 2010 and 2011</a:t>
            </a:r>
          </a:p>
          <a:p>
            <a:pPr lvl="1" eaLnBrk="1" hangingPunct="1"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</a:rPr>
              <a:t>With the collapse of communism, trade between the U.S. and central and Eastern Europe expanded substantially</a:t>
            </a:r>
          </a:p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Exports and the U.S. Economy</a:t>
            </a:r>
          </a:p>
          <a:p>
            <a:pPr lvl="1" eaLnBrk="1" hangingPunct="1"/>
            <a:r>
              <a:rPr lang="en-US" sz="2400" dirty="0" smtClean="0">
                <a:solidFill>
                  <a:srgbClr val="000000"/>
                </a:solidFill>
              </a:rPr>
              <a:t>In 2008, exports as a percentage of GDP reached its highest level since 1916</a:t>
            </a:r>
          </a:p>
          <a:p>
            <a:pPr lvl="1" eaLnBrk="1" hangingPunct="1"/>
            <a:r>
              <a:rPr lang="en-US" sz="2400" dirty="0" smtClean="0">
                <a:solidFill>
                  <a:srgbClr val="000000"/>
                </a:solidFill>
              </a:rPr>
              <a:t>In the past 50 years, exports have become increasingly important to the U.S. economy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International Trade Agreements</a:t>
            </a:r>
          </a:p>
        </p:txBody>
      </p:sp>
      <p:sp>
        <p:nvSpPr>
          <p:cNvPr id="59394" name="Content Placeholder 2"/>
          <p:cNvSpPr>
            <a:spLocks noGrp="1"/>
          </p:cNvSpPr>
          <p:nvPr>
            <p:ph idx="1"/>
          </p:nvPr>
        </p:nvSpPr>
        <p:spPr>
          <a:xfrm>
            <a:off x="914400" y="1600200"/>
            <a:ext cx="8001000" cy="4876800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b="1" dirty="0" smtClean="0"/>
              <a:t>The General Agreement on Tariffs and Trade and the World Trade Organization</a:t>
            </a:r>
          </a:p>
          <a:p>
            <a:pPr marL="639763" lvl="1" eaLnBrk="1" hangingPunct="1">
              <a:spcAft>
                <a:spcPts val="600"/>
              </a:spcAft>
            </a:pPr>
            <a:r>
              <a:rPr lang="en-US" dirty="0" smtClean="0">
                <a:solidFill>
                  <a:srgbClr val="00709A"/>
                </a:solidFill>
              </a:rPr>
              <a:t>General Agreement of Tariffs and Trade (GATT)</a:t>
            </a:r>
          </a:p>
          <a:p>
            <a:pPr lvl="2" eaLnBrk="1" hangingPunct="1">
              <a:lnSpc>
                <a:spcPct val="90000"/>
              </a:lnSpc>
              <a:spcAft>
                <a:spcPts val="300"/>
              </a:spcAft>
            </a:pPr>
            <a:r>
              <a:rPr lang="en-US" dirty="0" smtClean="0"/>
              <a:t>International organization of 153 nations dedicated to reducing or eliminating tariffs and other trade barriers</a:t>
            </a:r>
          </a:p>
          <a:p>
            <a:pPr lvl="2" eaLnBrk="1" hangingPunct="1">
              <a:lnSpc>
                <a:spcPct val="90000"/>
              </a:lnSpc>
              <a:spcAft>
                <a:spcPts val="300"/>
              </a:spcAft>
            </a:pPr>
            <a:r>
              <a:rPr lang="en-US" dirty="0" smtClean="0"/>
              <a:t>Most-favored-nation status (MFN)—Each member of GATT was to be treated equally by all other members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Kennedy Round, Tokyo Round, Uruguay Round, Doha Round</a:t>
            </a:r>
          </a:p>
          <a:p>
            <a:pPr lvl="2" eaLnBrk="1" hangingPunct="1"/>
            <a:endParaRPr lang="en-US" dirty="0" smtClean="0"/>
          </a:p>
          <a:p>
            <a:pPr lvl="2" eaLnBrk="1" hangingPunct="1"/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International Trade Agreements</a:t>
            </a:r>
            <a:r>
              <a:rPr lang="en-US" sz="2400" smtClean="0"/>
              <a:t> </a:t>
            </a:r>
            <a:r>
              <a:rPr lang="en-US" sz="2400" b="0" smtClean="0"/>
              <a:t>(cont’d)</a:t>
            </a:r>
          </a:p>
        </p:txBody>
      </p:sp>
      <p:sp>
        <p:nvSpPr>
          <p:cNvPr id="60418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b="1" smtClean="0"/>
              <a:t>The General Agreement on Tariffs and Trade and the World Trade Organization </a:t>
            </a:r>
            <a:r>
              <a:rPr lang="en-US" smtClean="0"/>
              <a:t>(cont’d)</a:t>
            </a:r>
          </a:p>
          <a:p>
            <a:pPr lvl="1" eaLnBrk="1" hangingPunct="1"/>
            <a:r>
              <a:rPr lang="en-US" smtClean="0">
                <a:solidFill>
                  <a:srgbClr val="00709A"/>
                </a:solidFill>
              </a:rPr>
              <a:t>World Trade Organization (WTO)</a:t>
            </a:r>
          </a:p>
          <a:p>
            <a:pPr lvl="2" eaLnBrk="1" hangingPunct="1"/>
            <a:r>
              <a:rPr lang="en-US" smtClean="0"/>
              <a:t>Created in the Uruguay Round of GATT negotiation as a successor to GATT</a:t>
            </a:r>
          </a:p>
          <a:p>
            <a:pPr lvl="2" eaLnBrk="1" hangingPunct="1"/>
            <a:r>
              <a:rPr lang="en-US" smtClean="0"/>
              <a:t>WTO oversees GATT provisions, has judicial powers to meditate trade disputes arising from GATT rules and exerts more binding authority </a:t>
            </a:r>
            <a:br>
              <a:rPr lang="en-US" smtClean="0"/>
            </a:br>
            <a:r>
              <a:rPr lang="en-US" smtClean="0"/>
              <a:t>than GATT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International Economic Organizations </a:t>
            </a:r>
            <a:br>
              <a:rPr lang="en-US" smtClean="0"/>
            </a:br>
            <a:r>
              <a:rPr lang="en-US" smtClean="0"/>
              <a:t>Working to Foster Trade</a:t>
            </a:r>
          </a:p>
        </p:txBody>
      </p:sp>
      <p:sp>
        <p:nvSpPr>
          <p:cNvPr id="65538" name="Rectangle 2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Economic community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An organization of nations formed to promote the free movement of resources and products among its members and to create common economic policies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914400" y="1293284"/>
            <a:ext cx="1600200" cy="457200"/>
            <a:chOff x="7391400" y="1363134"/>
            <a:chExt cx="1600200" cy="457200"/>
          </a:xfrm>
        </p:grpSpPr>
        <p:sp>
          <p:nvSpPr>
            <p:cNvPr id="10" name="Round Same Side Corner Rectangle 9"/>
            <p:cNvSpPr/>
            <p:nvPr/>
          </p:nvSpPr>
          <p:spPr>
            <a:xfrm>
              <a:off x="7391400" y="1363134"/>
              <a:ext cx="1600200" cy="457200"/>
            </a:xfrm>
            <a:prstGeom prst="round2SameRect">
              <a:avLst/>
            </a:prstGeom>
            <a:solidFill>
              <a:srgbClr val="D8020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391400" y="1371600"/>
              <a:ext cx="1600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chemeClr val="bg1"/>
                  </a:solidFill>
                  <a:latin typeface="Arial Narrow Bold"/>
                  <a:cs typeface="Arial Narrow Bold"/>
                </a:rPr>
                <a:t>FIGURE 3-5</a:t>
              </a:r>
              <a:endParaRPr lang="en-US" sz="2000" b="1" dirty="0">
                <a:solidFill>
                  <a:schemeClr val="bg1"/>
                </a:solidFill>
                <a:latin typeface="Arial Narrow Bold"/>
                <a:cs typeface="Arial Narrow Bold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914400" y="1752600"/>
            <a:ext cx="5715000" cy="480060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5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Evolving European Union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629400" y="5638800"/>
            <a:ext cx="228600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US" sz="900" i="1" dirty="0">
                <a:latin typeface="+mn-lt"/>
              </a:rPr>
              <a:t>Source:</a:t>
            </a:r>
            <a:r>
              <a:rPr lang="en-US" sz="900" dirty="0">
                <a:latin typeface="+mn-lt"/>
              </a:rPr>
              <a:t> </a:t>
            </a:r>
            <a:r>
              <a:rPr lang="en-US" sz="900" b="1" dirty="0">
                <a:latin typeface="+mn-lt"/>
              </a:rPr>
              <a:t>http://europa.eu/abc/european_countries/index_en.htm, </a:t>
            </a:r>
            <a:r>
              <a:rPr lang="en-US" sz="900" dirty="0">
                <a:latin typeface="+mn-lt"/>
              </a:rPr>
              <a:t>accessed  May 25, 2010.</a:t>
            </a:r>
          </a:p>
        </p:txBody>
      </p:sp>
      <p:pic>
        <p:nvPicPr>
          <p:cNvPr id="67587" name="Picture 5" descr="Figure3-5.png"/>
          <p:cNvPicPr>
            <a:picLocks noChangeAspect="1"/>
          </p:cNvPicPr>
          <p:nvPr/>
        </p:nvPicPr>
        <p:blipFill>
          <a:blip r:embed="rId3" cstate="print"/>
          <a:srcRect l="3336" t="8090" r="3336" b="7622"/>
          <a:stretch>
            <a:fillRect/>
          </a:stretch>
        </p:blipFill>
        <p:spPr bwMode="auto">
          <a:xfrm>
            <a:off x="1030287" y="1758950"/>
            <a:ext cx="5446713" cy="471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Learning Objectives</a:t>
            </a:r>
          </a:p>
        </p:txBody>
      </p:sp>
      <p:sp>
        <p:nvSpPr>
          <p:cNvPr id="18434" name="Rectangle 9"/>
          <p:cNvSpPr>
            <a:spLocks noGrp="1" noChangeArrowheads="1"/>
          </p:cNvSpPr>
          <p:nvPr>
            <p:ph idx="1"/>
          </p:nvPr>
        </p:nvSpPr>
        <p:spPr>
          <a:xfrm>
            <a:off x="762000" y="1524000"/>
            <a:ext cx="7924800" cy="4876800"/>
          </a:xfrm>
        </p:spPr>
        <p:txBody>
          <a:bodyPr/>
          <a:lstStyle/>
          <a:p>
            <a:pPr marL="457200" indent="-457200">
              <a:spcBef>
                <a:spcPts val="1176"/>
              </a:spcBef>
              <a:buFont typeface="+mj-ea"/>
              <a:buAutoNum type="circleNumDbPlain"/>
            </a:pPr>
            <a:r>
              <a:rPr lang="en-US" sz="2200" dirty="0" smtClean="0"/>
              <a:t>Explain the economic basis for international business.</a:t>
            </a:r>
          </a:p>
          <a:p>
            <a:pPr marL="457200" indent="-457200">
              <a:spcBef>
                <a:spcPts val="1176"/>
              </a:spcBef>
              <a:buFont typeface="+mj-ea"/>
              <a:buAutoNum type="circleNumDbPlain"/>
            </a:pPr>
            <a:r>
              <a:rPr lang="en-US" sz="2200" dirty="0" smtClean="0"/>
              <a:t>Discuss the restrictions nations place on international trade, the objectives of these restrictions, and their results.</a:t>
            </a:r>
          </a:p>
          <a:p>
            <a:pPr marL="457200" indent="-457200">
              <a:spcBef>
                <a:spcPts val="1176"/>
              </a:spcBef>
              <a:buFont typeface="+mj-ea"/>
              <a:buAutoNum type="circleNumDbPlain"/>
            </a:pPr>
            <a:r>
              <a:rPr lang="en-US" sz="2200" dirty="0" smtClean="0"/>
              <a:t>Outline the extent of international trade and identify the organizations working to foster it</a:t>
            </a:r>
            <a:r>
              <a:rPr lang="en-US" sz="2200" dirty="0" smtClean="0"/>
              <a:t>.</a:t>
            </a:r>
          </a:p>
          <a:p>
            <a:pPr marL="457200" indent="-457200">
              <a:spcBef>
                <a:spcPts val="1176"/>
              </a:spcBef>
              <a:buFont typeface="+mj-ea"/>
              <a:buAutoNum type="circleNumDbPlain"/>
            </a:pPr>
            <a:r>
              <a:rPr lang="en-US" sz="2200" dirty="0" smtClean="0"/>
              <a:t>Discuss international trade agreements and international economic organizations working to foster trade.</a:t>
            </a:r>
            <a:endParaRPr lang="en-US" sz="2200" dirty="0" smtClean="0"/>
          </a:p>
          <a:p>
            <a:pPr marL="457200" indent="-457200">
              <a:spcBef>
                <a:spcPts val="1176"/>
              </a:spcBef>
              <a:buFont typeface="+mj-ea"/>
              <a:buAutoNum type="circleNumDbPlain"/>
            </a:pPr>
            <a:r>
              <a:rPr lang="en-US" sz="2200" dirty="0" smtClean="0"/>
              <a:t>Define the methods by which a firm can organize for and enter into international markets.</a:t>
            </a:r>
          </a:p>
          <a:p>
            <a:pPr marL="457200" indent="-457200">
              <a:spcBef>
                <a:spcPts val="1176"/>
              </a:spcBef>
              <a:buFont typeface="+mj-ea"/>
              <a:buAutoNum type="circleNumDbPlain"/>
            </a:pPr>
            <a:r>
              <a:rPr lang="en-US" sz="2200" dirty="0" smtClean="0"/>
              <a:t>Describe the various sources of export assistance.</a:t>
            </a:r>
          </a:p>
          <a:p>
            <a:pPr marL="457200" indent="-457200">
              <a:spcBef>
                <a:spcPts val="1176"/>
              </a:spcBef>
              <a:buFont typeface="+mj-ea"/>
              <a:buAutoNum type="circleNumDbPlain"/>
            </a:pPr>
            <a:r>
              <a:rPr lang="en-US" sz="2200" dirty="0" smtClean="0"/>
              <a:t>Identify the institutions that help firms and nations finance international business.</a:t>
            </a:r>
            <a:endParaRPr lang="en-US" sz="22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International Economic Organizations </a:t>
            </a:r>
            <a:br>
              <a:rPr lang="en-US" smtClean="0"/>
            </a:br>
            <a:r>
              <a:rPr lang="en-US" smtClean="0"/>
              <a:t>Working to Foster Trade </a:t>
            </a:r>
            <a:r>
              <a:rPr lang="en-US" sz="2400" b="0" smtClean="0"/>
              <a:t>(cont’d)</a:t>
            </a:r>
          </a:p>
        </p:txBody>
      </p:sp>
      <p:sp>
        <p:nvSpPr>
          <p:cNvPr id="69634" name="Text Box 12"/>
          <p:cNvSpPr txBox="1">
            <a:spLocks noChangeArrowheads="1"/>
          </p:cNvSpPr>
          <p:nvPr/>
        </p:nvSpPr>
        <p:spPr bwMode="auto">
          <a:xfrm>
            <a:off x="1204913" y="1600200"/>
            <a:ext cx="6865937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CD123F"/>
              </a:buClr>
            </a:pPr>
            <a:r>
              <a:rPr lang="en-US" sz="2800" b="1" dirty="0">
                <a:solidFill>
                  <a:srgbClr val="000000"/>
                </a:solidFill>
                <a:latin typeface="Arial" charset="0"/>
              </a:rPr>
              <a:t>North American Free Trade Agreement </a:t>
            </a:r>
            <a:br>
              <a:rPr lang="en-US" sz="2800" b="1" dirty="0">
                <a:solidFill>
                  <a:srgbClr val="000000"/>
                </a:solidFill>
                <a:latin typeface="Arial" charset="0"/>
              </a:rPr>
            </a:br>
            <a:r>
              <a:rPr lang="en-US" sz="2800" b="1" dirty="0">
                <a:solidFill>
                  <a:srgbClr val="000000"/>
                </a:solidFill>
                <a:latin typeface="Arial" charset="0"/>
              </a:rPr>
              <a:t>(NAFTA)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39942" name="Text Box 13"/>
          <p:cNvSpPr txBox="1">
            <a:spLocks noChangeArrowheads="1"/>
          </p:cNvSpPr>
          <p:nvPr/>
        </p:nvSpPr>
        <p:spPr bwMode="auto">
          <a:xfrm>
            <a:off x="1524000" y="2667000"/>
            <a:ext cx="7086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880" indent="-182880" algn="l" eaLnBrk="0" hangingPunct="0">
              <a:spcBef>
                <a:spcPct val="20000"/>
              </a:spcBef>
              <a:buClr>
                <a:srgbClr val="00709A"/>
              </a:buClr>
              <a:buFont typeface="Arial" pitchFamily="34" charset="0"/>
              <a:buChar char="•"/>
              <a:defRPr/>
            </a:pPr>
            <a:r>
              <a:rPr lang="en-US" b="1" dirty="0">
                <a:latin typeface="Arial" charset="0"/>
              </a:rPr>
              <a:t>United States</a:t>
            </a:r>
          </a:p>
          <a:p>
            <a:pPr marL="182880" indent="-182880" algn="l" eaLnBrk="0" hangingPunct="0">
              <a:spcBef>
                <a:spcPct val="20000"/>
              </a:spcBef>
              <a:buClr>
                <a:srgbClr val="00709A"/>
              </a:buClr>
              <a:buFont typeface="Arial" pitchFamily="34" charset="0"/>
              <a:buChar char="•"/>
              <a:defRPr/>
            </a:pPr>
            <a:r>
              <a:rPr lang="en-US" b="1" dirty="0">
                <a:latin typeface="Arial" charset="0"/>
              </a:rPr>
              <a:t>Canada</a:t>
            </a:r>
          </a:p>
          <a:p>
            <a:pPr marL="182880" indent="-182880" algn="l" eaLnBrk="0" hangingPunct="0">
              <a:spcBef>
                <a:spcPct val="20000"/>
              </a:spcBef>
              <a:buClr>
                <a:srgbClr val="00709A"/>
              </a:buClr>
              <a:buFont typeface="Arial" pitchFamily="34" charset="0"/>
              <a:buChar char="•"/>
              <a:defRPr/>
            </a:pPr>
            <a:r>
              <a:rPr lang="en-US" b="1" dirty="0">
                <a:latin typeface="Arial" charset="0"/>
              </a:rPr>
              <a:t>Mexico</a:t>
            </a:r>
          </a:p>
          <a:p>
            <a:pPr marL="182880" indent="-182880" algn="l" eaLnBrk="0" hangingPunct="0">
              <a:spcBef>
                <a:spcPct val="20000"/>
              </a:spcBef>
              <a:buClr>
                <a:srgbClr val="00709A"/>
              </a:buClr>
              <a:buFont typeface="Arial" pitchFamily="34" charset="0"/>
              <a:buChar char="•"/>
              <a:defRPr/>
            </a:pPr>
            <a:r>
              <a:rPr lang="en-US" b="1" dirty="0">
                <a:latin typeface="Arial" charset="0"/>
              </a:rPr>
              <a:t>Chile is expected to become the 4</a:t>
            </a:r>
            <a:r>
              <a:rPr lang="en-US" b="1" baseline="30000" dirty="0">
                <a:latin typeface="Arial" charset="0"/>
              </a:rPr>
              <a:t>th </a:t>
            </a:r>
            <a:r>
              <a:rPr lang="en-US" b="1" dirty="0">
                <a:latin typeface="Arial" charset="0"/>
              </a:rPr>
              <a:t>member</a:t>
            </a:r>
          </a:p>
          <a:p>
            <a:pPr algn="l" eaLnBrk="0" hangingPunct="0">
              <a:spcBef>
                <a:spcPct val="20000"/>
              </a:spcBef>
              <a:defRPr/>
            </a:pPr>
            <a:endParaRPr lang="en-US" sz="2800" dirty="0">
              <a:latin typeface="Arial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International Economic Organizations </a:t>
            </a:r>
            <a:br>
              <a:rPr lang="en-US" smtClean="0"/>
            </a:br>
            <a:r>
              <a:rPr lang="en-US" smtClean="0"/>
              <a:t>Working to Foster Trade </a:t>
            </a:r>
            <a:r>
              <a:rPr lang="en-US" sz="2400" b="0" smtClean="0"/>
              <a:t>(cont’d)</a:t>
            </a:r>
          </a:p>
        </p:txBody>
      </p:sp>
      <p:sp>
        <p:nvSpPr>
          <p:cNvPr id="71682" name="Text Box 12"/>
          <p:cNvSpPr txBox="1">
            <a:spLocks noChangeArrowheads="1"/>
          </p:cNvSpPr>
          <p:nvPr/>
        </p:nvSpPr>
        <p:spPr bwMode="auto">
          <a:xfrm>
            <a:off x="152400" y="1587500"/>
            <a:ext cx="8686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CD123F"/>
              </a:buClr>
            </a:pPr>
            <a:r>
              <a:rPr lang="en-US" sz="2800" b="1" dirty="0">
                <a:solidFill>
                  <a:srgbClr val="000000"/>
                </a:solidFill>
                <a:latin typeface="Arial" charset="0"/>
              </a:rPr>
              <a:t>Central American Free Trade Agreement – Dominican Republic</a:t>
            </a:r>
            <a:r>
              <a:rPr lang="en-US" sz="32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800" b="1" dirty="0">
                <a:solidFill>
                  <a:srgbClr val="000000"/>
                </a:solidFill>
                <a:latin typeface="Arial" charset="0"/>
              </a:rPr>
              <a:t>(CAFTA-DR)</a:t>
            </a:r>
            <a:endParaRPr lang="en-US" sz="2800" b="1" dirty="0">
              <a:solidFill>
                <a:srgbClr val="000000"/>
              </a:solidFill>
            </a:endParaRPr>
          </a:p>
        </p:txBody>
      </p:sp>
      <p:sp>
        <p:nvSpPr>
          <p:cNvPr id="71683" name="Text Box 13"/>
          <p:cNvSpPr txBox="1">
            <a:spLocks noChangeArrowheads="1"/>
          </p:cNvSpPr>
          <p:nvPr/>
        </p:nvSpPr>
        <p:spPr bwMode="auto">
          <a:xfrm>
            <a:off x="2743200" y="2667000"/>
            <a:ext cx="35052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563" indent="-182563" algn="l" eaLnBrk="0" hangingPunct="0">
              <a:spcBef>
                <a:spcPct val="20000"/>
              </a:spcBef>
              <a:buClr>
                <a:srgbClr val="00709A"/>
              </a:buClr>
              <a:buFont typeface="Arial" charset="0"/>
              <a:buChar char="•"/>
            </a:pPr>
            <a:r>
              <a:rPr lang="en-US" b="1" dirty="0">
                <a:latin typeface="Arial" charset="0"/>
              </a:rPr>
              <a:t>El Salvador</a:t>
            </a:r>
          </a:p>
          <a:p>
            <a:pPr marL="182563" indent="-182563" algn="l" eaLnBrk="0" hangingPunct="0">
              <a:spcBef>
                <a:spcPct val="20000"/>
              </a:spcBef>
              <a:buClr>
                <a:srgbClr val="00709A"/>
              </a:buClr>
              <a:buFont typeface="Arial" charset="0"/>
              <a:buChar char="•"/>
            </a:pPr>
            <a:r>
              <a:rPr lang="en-US" b="1" dirty="0">
                <a:latin typeface="Arial" charset="0"/>
              </a:rPr>
              <a:t>Guatemala</a:t>
            </a:r>
          </a:p>
          <a:p>
            <a:pPr marL="182563" indent="-182563" algn="l" eaLnBrk="0" hangingPunct="0">
              <a:spcBef>
                <a:spcPct val="20000"/>
              </a:spcBef>
              <a:buClr>
                <a:srgbClr val="00709A"/>
              </a:buClr>
              <a:buFont typeface="Arial" charset="0"/>
              <a:buChar char="•"/>
            </a:pPr>
            <a:r>
              <a:rPr lang="en-US" b="1" dirty="0">
                <a:latin typeface="Arial" charset="0"/>
              </a:rPr>
              <a:t>Honduras</a:t>
            </a:r>
          </a:p>
          <a:p>
            <a:pPr marL="182563" indent="-182563" algn="l" eaLnBrk="0" hangingPunct="0">
              <a:spcBef>
                <a:spcPct val="20000"/>
              </a:spcBef>
              <a:buClr>
                <a:srgbClr val="00709A"/>
              </a:buClr>
              <a:buFont typeface="Arial" charset="0"/>
              <a:buChar char="•"/>
            </a:pPr>
            <a:r>
              <a:rPr lang="en-US" b="1" dirty="0">
                <a:latin typeface="Arial" charset="0"/>
              </a:rPr>
              <a:t>Nicaragua</a:t>
            </a:r>
          </a:p>
          <a:p>
            <a:pPr marL="182563" indent="-182563" algn="l" eaLnBrk="0" hangingPunct="0">
              <a:spcBef>
                <a:spcPct val="20000"/>
              </a:spcBef>
              <a:buClr>
                <a:srgbClr val="00709A"/>
              </a:buClr>
              <a:buFont typeface="Arial" charset="0"/>
              <a:buChar char="•"/>
            </a:pPr>
            <a:r>
              <a:rPr lang="en-US" b="1" dirty="0">
                <a:latin typeface="Arial" charset="0"/>
              </a:rPr>
              <a:t>Dominican Republic</a:t>
            </a:r>
          </a:p>
          <a:p>
            <a:pPr marL="182563" indent="-182563" algn="l" eaLnBrk="0" hangingPunct="0">
              <a:spcBef>
                <a:spcPct val="20000"/>
              </a:spcBef>
              <a:buClr>
                <a:srgbClr val="00709A"/>
              </a:buClr>
              <a:buFont typeface="Arial" charset="0"/>
              <a:buChar char="•"/>
            </a:pPr>
            <a:r>
              <a:rPr lang="en-US" b="1" dirty="0">
                <a:latin typeface="Arial" charset="0"/>
              </a:rPr>
              <a:t>Costa Rica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71"/>
          <p:cNvSpPr txBox="1">
            <a:spLocks noChangeArrowheads="1"/>
          </p:cNvSpPr>
          <p:nvPr/>
        </p:nvSpPr>
        <p:spPr bwMode="auto">
          <a:xfrm>
            <a:off x="762000" y="1791889"/>
            <a:ext cx="7696200" cy="875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CD123F"/>
              </a:buClr>
            </a:pPr>
            <a:r>
              <a:rPr lang="en-US" sz="2800" b="1" dirty="0">
                <a:solidFill>
                  <a:srgbClr val="000000"/>
                </a:solidFill>
                <a:latin typeface="Arial" charset="0"/>
              </a:rPr>
              <a:t>Association of Southeast Asian Nations (ASEAN) </a:t>
            </a:r>
            <a:endParaRPr lang="en-US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3730" name="Text Box 172"/>
          <p:cNvSpPr txBox="1">
            <a:spLocks noChangeArrowheads="1"/>
          </p:cNvSpPr>
          <p:nvPr/>
        </p:nvSpPr>
        <p:spPr bwMode="auto">
          <a:xfrm>
            <a:off x="2106612" y="2819400"/>
            <a:ext cx="2790825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563" indent="-182563" algn="l">
              <a:spcBef>
                <a:spcPct val="20000"/>
              </a:spcBef>
              <a:buClr>
                <a:srgbClr val="00709A"/>
              </a:buClr>
              <a:buFont typeface="Arial" charset="0"/>
              <a:buChar char="•"/>
            </a:pPr>
            <a:r>
              <a:rPr lang="en-US" b="1">
                <a:latin typeface="Arial" charset="0"/>
              </a:rPr>
              <a:t>Brunei</a:t>
            </a:r>
          </a:p>
          <a:p>
            <a:pPr marL="182563" indent="-182563" algn="l">
              <a:spcBef>
                <a:spcPct val="20000"/>
              </a:spcBef>
              <a:buClr>
                <a:srgbClr val="00709A"/>
              </a:buClr>
              <a:buFont typeface="Arial" charset="0"/>
              <a:buChar char="•"/>
            </a:pPr>
            <a:r>
              <a:rPr lang="en-US" b="1">
                <a:latin typeface="Arial" charset="0"/>
              </a:rPr>
              <a:t>Myanmar</a:t>
            </a:r>
          </a:p>
          <a:p>
            <a:pPr marL="182563" indent="-182563" algn="l">
              <a:spcBef>
                <a:spcPct val="20000"/>
              </a:spcBef>
              <a:buClr>
                <a:srgbClr val="00709A"/>
              </a:buClr>
              <a:buFont typeface="Arial" charset="0"/>
              <a:buChar char="•"/>
            </a:pPr>
            <a:r>
              <a:rPr lang="en-US" b="1">
                <a:latin typeface="Arial" charset="0"/>
              </a:rPr>
              <a:t>Cambodia</a:t>
            </a:r>
          </a:p>
          <a:p>
            <a:pPr marL="182563" indent="-182563" algn="l">
              <a:spcBef>
                <a:spcPct val="20000"/>
              </a:spcBef>
              <a:buClr>
                <a:srgbClr val="00709A"/>
              </a:buClr>
              <a:buFont typeface="Arial" charset="0"/>
              <a:buChar char="•"/>
            </a:pPr>
            <a:r>
              <a:rPr lang="en-US" b="1">
                <a:latin typeface="Arial" charset="0"/>
              </a:rPr>
              <a:t>Indonesia</a:t>
            </a:r>
          </a:p>
          <a:p>
            <a:pPr marL="182563" indent="-182563" algn="l">
              <a:spcBef>
                <a:spcPct val="20000"/>
              </a:spcBef>
              <a:buClr>
                <a:srgbClr val="00709A"/>
              </a:buClr>
              <a:buFont typeface="Arial" charset="0"/>
              <a:buChar char="•"/>
            </a:pPr>
            <a:r>
              <a:rPr lang="en-US" b="1">
                <a:latin typeface="Arial" charset="0"/>
              </a:rPr>
              <a:t>Laos</a:t>
            </a:r>
          </a:p>
        </p:txBody>
      </p:sp>
      <p:sp>
        <p:nvSpPr>
          <p:cNvPr id="73731" name="Text Box 173"/>
          <p:cNvSpPr txBox="1">
            <a:spLocks noChangeArrowheads="1"/>
          </p:cNvSpPr>
          <p:nvPr/>
        </p:nvSpPr>
        <p:spPr bwMode="auto">
          <a:xfrm>
            <a:off x="5078412" y="2819400"/>
            <a:ext cx="2008188" cy="223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82563" indent="-182563" algn="l">
              <a:spcBef>
                <a:spcPct val="20000"/>
              </a:spcBef>
              <a:buClr>
                <a:srgbClr val="00709A"/>
              </a:buClr>
              <a:buFont typeface="Arial" charset="0"/>
              <a:buChar char="•"/>
            </a:pPr>
            <a:r>
              <a:rPr lang="en-US" b="1" dirty="0">
                <a:latin typeface="Arial" charset="0"/>
              </a:rPr>
              <a:t>Malaysia</a:t>
            </a:r>
          </a:p>
          <a:p>
            <a:pPr marL="182563" indent="-182563" algn="l">
              <a:spcBef>
                <a:spcPct val="20000"/>
              </a:spcBef>
              <a:buClr>
                <a:srgbClr val="00709A"/>
              </a:buClr>
              <a:buFont typeface="Arial" charset="0"/>
              <a:buChar char="•"/>
            </a:pPr>
            <a:r>
              <a:rPr lang="en-US" b="1" dirty="0">
                <a:latin typeface="Arial" charset="0"/>
              </a:rPr>
              <a:t>Philippines</a:t>
            </a:r>
          </a:p>
          <a:p>
            <a:pPr marL="182563" indent="-182563" algn="l">
              <a:spcBef>
                <a:spcPct val="20000"/>
              </a:spcBef>
              <a:buClr>
                <a:srgbClr val="00709A"/>
              </a:buClr>
              <a:buFont typeface="Arial" charset="0"/>
              <a:buChar char="•"/>
            </a:pPr>
            <a:r>
              <a:rPr lang="en-US" b="1" dirty="0">
                <a:latin typeface="Arial" charset="0"/>
              </a:rPr>
              <a:t>Singapore</a:t>
            </a:r>
          </a:p>
          <a:p>
            <a:pPr marL="182563" indent="-182563" algn="l">
              <a:spcBef>
                <a:spcPct val="20000"/>
              </a:spcBef>
              <a:buClr>
                <a:srgbClr val="00709A"/>
              </a:buClr>
              <a:buFont typeface="Arial" charset="0"/>
              <a:buChar char="•"/>
            </a:pPr>
            <a:r>
              <a:rPr lang="en-US" b="1" dirty="0">
                <a:latin typeface="Arial" charset="0"/>
              </a:rPr>
              <a:t>Thailand</a:t>
            </a:r>
          </a:p>
          <a:p>
            <a:pPr marL="182563" indent="-182563" algn="l">
              <a:spcBef>
                <a:spcPct val="20000"/>
              </a:spcBef>
              <a:buClr>
                <a:srgbClr val="00709A"/>
              </a:buClr>
              <a:buFont typeface="Arial" charset="0"/>
              <a:buChar char="•"/>
            </a:pPr>
            <a:r>
              <a:rPr lang="en-US" b="1" dirty="0">
                <a:latin typeface="Arial" charset="0"/>
              </a:rPr>
              <a:t>Vietnam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International Economic Organizations </a:t>
            </a:r>
            <a:br>
              <a:rPr lang="en-US" dirty="0" smtClean="0"/>
            </a:br>
            <a:r>
              <a:rPr lang="en-US" dirty="0" smtClean="0"/>
              <a:t>Working to Foster Trade </a:t>
            </a:r>
            <a:r>
              <a:rPr lang="en-US" sz="2400" b="0" dirty="0" smtClean="0"/>
              <a:t>(cont’d)</a:t>
            </a:r>
            <a:endParaRPr lang="en-US" sz="2400" b="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International Economic Organizations </a:t>
            </a:r>
            <a:br>
              <a:rPr lang="en-US" smtClean="0"/>
            </a:br>
            <a:r>
              <a:rPr lang="en-US" smtClean="0"/>
              <a:t>Working to Foster Trade </a:t>
            </a:r>
            <a:r>
              <a:rPr lang="en-US" sz="2400" b="0" smtClean="0"/>
              <a:t>(cont’d)</a:t>
            </a:r>
          </a:p>
        </p:txBody>
      </p:sp>
      <p:sp>
        <p:nvSpPr>
          <p:cNvPr id="75778" name="Rectangle 9"/>
          <p:cNvSpPr>
            <a:spLocks noGrp="1" noChangeArrowheads="1"/>
          </p:cNvSpPr>
          <p:nvPr>
            <p:ph idx="1"/>
          </p:nvPr>
        </p:nvSpPr>
        <p:spPr>
          <a:xfrm>
            <a:off x="838200" y="1570037"/>
            <a:ext cx="8229600" cy="4525963"/>
          </a:xfrm>
        </p:spPr>
        <p:txBody>
          <a:bodyPr/>
          <a:lstStyle/>
          <a:p>
            <a:pPr eaLnBrk="1" hangingPunct="1">
              <a:spcAft>
                <a:spcPts val="600"/>
              </a:spcAft>
              <a:buClr>
                <a:srgbClr val="00709A"/>
              </a:buClr>
            </a:pPr>
            <a:r>
              <a:rPr lang="en-US" sz="2600" b="1" dirty="0" smtClean="0"/>
              <a:t>European Economic Area </a:t>
            </a:r>
            <a:r>
              <a:rPr lang="en-US" sz="2600" dirty="0" smtClean="0"/>
              <a:t>(EEA)</a:t>
            </a:r>
          </a:p>
          <a:p>
            <a:pPr eaLnBrk="1" hangingPunct="1">
              <a:spcAft>
                <a:spcPts val="600"/>
              </a:spcAft>
              <a:buClr>
                <a:srgbClr val="00709A"/>
              </a:buClr>
            </a:pPr>
            <a:r>
              <a:rPr lang="en-US" sz="2600" b="1" dirty="0" smtClean="0"/>
              <a:t>Pacific Rim</a:t>
            </a:r>
          </a:p>
          <a:p>
            <a:pPr eaLnBrk="1" hangingPunct="1">
              <a:spcAft>
                <a:spcPts val="600"/>
              </a:spcAft>
              <a:buClr>
                <a:srgbClr val="00709A"/>
              </a:buClr>
            </a:pPr>
            <a:r>
              <a:rPr lang="en-US" sz="2600" b="1" dirty="0" smtClean="0"/>
              <a:t>Commonwealth of Independent States </a:t>
            </a:r>
            <a:r>
              <a:rPr lang="en-US" sz="2600" dirty="0" smtClean="0"/>
              <a:t>(CIS)</a:t>
            </a:r>
          </a:p>
          <a:p>
            <a:pPr eaLnBrk="1" hangingPunct="1">
              <a:spcAft>
                <a:spcPts val="600"/>
              </a:spcAft>
              <a:buClr>
                <a:srgbClr val="00709A"/>
              </a:buClr>
            </a:pPr>
            <a:r>
              <a:rPr lang="en-US" sz="2600" b="1" dirty="0" smtClean="0"/>
              <a:t>Caribbean Basin Initiative </a:t>
            </a:r>
            <a:r>
              <a:rPr lang="en-US" sz="2600" dirty="0" smtClean="0"/>
              <a:t>(CBI)</a:t>
            </a:r>
          </a:p>
          <a:p>
            <a:pPr eaLnBrk="1" hangingPunct="1">
              <a:spcAft>
                <a:spcPts val="600"/>
              </a:spcAft>
              <a:buClr>
                <a:srgbClr val="00709A"/>
              </a:buClr>
            </a:pPr>
            <a:r>
              <a:rPr lang="en-US" sz="2600" b="1" dirty="0" smtClean="0"/>
              <a:t>Common Market of the Southern Cone </a:t>
            </a:r>
            <a:r>
              <a:rPr lang="en-US" sz="2600" dirty="0" smtClean="0"/>
              <a:t>(MERCOSUR)</a:t>
            </a:r>
          </a:p>
          <a:p>
            <a:pPr eaLnBrk="1" hangingPunct="1">
              <a:spcAft>
                <a:spcPts val="600"/>
              </a:spcAft>
              <a:buClr>
                <a:srgbClr val="00709A"/>
              </a:buClr>
            </a:pPr>
            <a:r>
              <a:rPr lang="en-US" sz="2600" b="1" dirty="0" smtClean="0"/>
              <a:t>Organization of Petroleum Exporting Countries </a:t>
            </a:r>
            <a:r>
              <a:rPr lang="en-US" sz="2600" dirty="0" smtClean="0"/>
              <a:t>(OPEC)</a:t>
            </a:r>
          </a:p>
          <a:p>
            <a:pPr eaLnBrk="1" hangingPunct="1">
              <a:spcAft>
                <a:spcPts val="600"/>
              </a:spcAft>
              <a:buClr>
                <a:srgbClr val="00709A"/>
              </a:buClr>
            </a:pPr>
            <a:r>
              <a:rPr lang="en-US" sz="2600" b="1" dirty="0" smtClean="0"/>
              <a:t>Organization for Economic Cooperation and Development </a:t>
            </a:r>
            <a:r>
              <a:rPr lang="en-US" sz="2600" dirty="0" smtClean="0"/>
              <a:t>(OECD)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Methods of Entering </a:t>
            </a:r>
            <a:br>
              <a:rPr lang="en-US" smtClean="0"/>
            </a:br>
            <a:r>
              <a:rPr lang="en-US" smtClean="0"/>
              <a:t>International Business</a:t>
            </a:r>
          </a:p>
        </p:txBody>
      </p:sp>
      <p:sp>
        <p:nvSpPr>
          <p:cNvPr id="11469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924800" cy="45259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Licensing</a:t>
            </a:r>
          </a:p>
          <a:p>
            <a:pPr lvl="1" eaLnBrk="1" hangingPunct="1"/>
            <a:r>
              <a:rPr lang="en-US" sz="2400" dirty="0" smtClean="0"/>
              <a:t>A contractual agreement in which one firm permits another to produce and market its product and use its brand name in return for a royalty or other compensation</a:t>
            </a:r>
          </a:p>
          <a:p>
            <a:pPr lvl="1" eaLnBrk="1" hangingPunct="1"/>
            <a:r>
              <a:rPr lang="en-US" sz="2400" b="1" dirty="0" smtClean="0"/>
              <a:t>Advantage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It allows expansion into foreign markets with </a:t>
            </a:r>
            <a:br>
              <a:rPr lang="en-US" dirty="0" smtClean="0"/>
            </a:br>
            <a:r>
              <a:rPr lang="en-US" dirty="0" smtClean="0"/>
              <a:t>little or no direct investment</a:t>
            </a:r>
          </a:p>
          <a:p>
            <a:pPr lvl="1" eaLnBrk="1" hangingPunct="1"/>
            <a:r>
              <a:rPr lang="en-US" sz="2400" b="1" dirty="0" smtClean="0"/>
              <a:t>Disadvantages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The product image may be damaged if </a:t>
            </a:r>
            <a:br>
              <a:rPr lang="en-US" dirty="0" smtClean="0"/>
            </a:br>
            <a:r>
              <a:rPr lang="en-US" dirty="0" smtClean="0"/>
              <a:t>standards are not upheld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/>
              <a:t>The original producer does not gain foreign </a:t>
            </a:r>
            <a:br>
              <a:rPr lang="en-US" dirty="0" smtClean="0"/>
            </a:br>
            <a:r>
              <a:rPr lang="en-US" dirty="0" smtClean="0"/>
              <a:t>marketing experience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Methods of Entering </a:t>
            </a:r>
            <a:br>
              <a:rPr lang="en-US" smtClean="0"/>
            </a:br>
            <a:r>
              <a:rPr lang="en-US" smtClean="0"/>
              <a:t>International Business </a:t>
            </a:r>
            <a:r>
              <a:rPr lang="en-US" sz="2400" b="0" smtClean="0"/>
              <a:t>(cont’d)</a:t>
            </a:r>
          </a:p>
        </p:txBody>
      </p:sp>
      <p:sp>
        <p:nvSpPr>
          <p:cNvPr id="116738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Exporting</a:t>
            </a:r>
          </a:p>
          <a:p>
            <a:pPr lvl="1" eaLnBrk="1" hangingPunct="1"/>
            <a:r>
              <a:rPr lang="en-US" sz="2400" dirty="0" smtClean="0"/>
              <a:t>May use an export/import merchant who assumes the risks of ownership, distribution, and sale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b="1" dirty="0" smtClean="0"/>
              <a:t>Letter of credit - </a:t>
            </a:r>
            <a:r>
              <a:rPr lang="en-US" sz="2400" dirty="0" smtClean="0"/>
              <a:t>Issued by a bank on request of an importer stating that the bank will pay an amount of money to a stated beneficiary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400" b="1" dirty="0" smtClean="0"/>
              <a:t>Bill of lading - </a:t>
            </a:r>
            <a:r>
              <a:rPr lang="en-US" sz="2400" dirty="0" smtClean="0"/>
              <a:t>Issued by a transport carrier to an exporter to prove merchandise has been shipped</a:t>
            </a:r>
          </a:p>
          <a:p>
            <a:pPr lvl="1" eaLnBrk="1" hangingPunct="1"/>
            <a:r>
              <a:rPr lang="en-US" sz="2400" b="1" dirty="0" smtClean="0"/>
              <a:t>Draft - </a:t>
            </a:r>
            <a:r>
              <a:rPr lang="en-US" sz="2400" dirty="0" smtClean="0"/>
              <a:t>Issued by the exporter’s bank, ordering the importer’s bank to pay for the merchandise, thus guaranteeing payment once accepted by the importer’s bank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Methods of Entering </a:t>
            </a:r>
            <a:br>
              <a:rPr lang="en-US" smtClean="0"/>
            </a:br>
            <a:r>
              <a:rPr lang="en-US" smtClean="0"/>
              <a:t>International Business </a:t>
            </a:r>
            <a:r>
              <a:rPr lang="en-US" sz="2400" b="0" smtClean="0"/>
              <a:t>(cont’d)</a:t>
            </a:r>
          </a:p>
        </p:txBody>
      </p:sp>
      <p:sp>
        <p:nvSpPr>
          <p:cNvPr id="1187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Exporting </a:t>
            </a:r>
            <a:r>
              <a:rPr lang="en-US" dirty="0" smtClean="0">
                <a:solidFill>
                  <a:srgbClr val="000000"/>
                </a:solidFill>
              </a:rPr>
              <a:t>(cont’d)</a:t>
            </a:r>
          </a:p>
          <a:p>
            <a:pPr lvl="1" eaLnBrk="1" hangingPunct="1">
              <a:spcAft>
                <a:spcPts val="1200"/>
              </a:spcAft>
            </a:pPr>
            <a:r>
              <a:rPr lang="en-US" dirty="0" smtClean="0"/>
              <a:t>May use an export/import agent who arranges sale for a commission or fee; the exporter retains title to products until they are sold</a:t>
            </a:r>
          </a:p>
          <a:p>
            <a:pPr lvl="1" eaLnBrk="1" hangingPunct="1"/>
            <a:r>
              <a:rPr lang="en-US" dirty="0" smtClean="0"/>
              <a:t>May establish own sales offices or branches in foreign countries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Methods of Entering </a:t>
            </a:r>
            <a:br>
              <a:rPr lang="en-US" smtClean="0"/>
            </a:br>
            <a:r>
              <a:rPr lang="en-US" smtClean="0"/>
              <a:t>International Business </a:t>
            </a:r>
            <a:r>
              <a:rPr lang="en-US" sz="2400" b="0" smtClean="0"/>
              <a:t>(cont’d)</a:t>
            </a:r>
          </a:p>
        </p:txBody>
      </p:sp>
      <p:sp>
        <p:nvSpPr>
          <p:cNvPr id="124930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8229600" cy="45259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Joint ventures</a:t>
            </a:r>
          </a:p>
          <a:p>
            <a:pPr lvl="1" eaLnBrk="1" hangingPunct="1"/>
            <a:r>
              <a:rPr lang="en-US" sz="2400" b="1" dirty="0" smtClean="0"/>
              <a:t>A partnership formed to achieve a specific goal </a:t>
            </a:r>
            <a:br>
              <a:rPr lang="en-US" sz="2400" b="1" dirty="0" smtClean="0"/>
            </a:br>
            <a:r>
              <a:rPr lang="en-US" sz="2400" b="1" dirty="0" smtClean="0"/>
              <a:t>or to operate for a specific period of time</a:t>
            </a:r>
          </a:p>
          <a:p>
            <a:pPr lvl="1" eaLnBrk="1" hangingPunct="1"/>
            <a:r>
              <a:rPr lang="en-US" sz="2400" b="1" dirty="0" smtClean="0"/>
              <a:t>Advantages</a:t>
            </a:r>
          </a:p>
          <a:p>
            <a:pPr lvl="2" eaLnBrk="1" hangingPunct="1">
              <a:spcBef>
                <a:spcPct val="0"/>
              </a:spcBef>
            </a:pPr>
            <a:r>
              <a:rPr lang="en-US" dirty="0" smtClean="0"/>
              <a:t>Immediate market knowledge and access</a:t>
            </a:r>
          </a:p>
          <a:p>
            <a:pPr lvl="2" eaLnBrk="1" hangingPunct="1">
              <a:spcBef>
                <a:spcPct val="0"/>
              </a:spcBef>
            </a:pPr>
            <a:r>
              <a:rPr lang="en-US" dirty="0" smtClean="0"/>
              <a:t>Reduced risk</a:t>
            </a:r>
          </a:p>
          <a:p>
            <a:pPr lvl="2" eaLnBrk="1" hangingPunct="1">
              <a:spcBef>
                <a:spcPct val="0"/>
              </a:spcBef>
            </a:pPr>
            <a:r>
              <a:rPr lang="en-US" dirty="0" smtClean="0"/>
              <a:t>Control over the product attributes</a:t>
            </a:r>
          </a:p>
          <a:p>
            <a:pPr lvl="1" eaLnBrk="1" hangingPunct="1"/>
            <a:r>
              <a:rPr lang="en-US" sz="2400" b="1" dirty="0" smtClean="0"/>
              <a:t>Disadvantages</a:t>
            </a:r>
          </a:p>
          <a:p>
            <a:pPr lvl="2" eaLnBrk="1" hangingPunct="1">
              <a:spcBef>
                <a:spcPct val="0"/>
              </a:spcBef>
            </a:pPr>
            <a:r>
              <a:rPr lang="en-US" dirty="0" smtClean="0"/>
              <a:t>Complexity of establishing agreements across national borders</a:t>
            </a:r>
          </a:p>
          <a:p>
            <a:pPr lvl="2" eaLnBrk="1" hangingPunct="1">
              <a:spcBef>
                <a:spcPct val="0"/>
              </a:spcBef>
            </a:pPr>
            <a:r>
              <a:rPr lang="en-US" dirty="0" smtClean="0"/>
              <a:t>High level of commitment required of all </a:t>
            </a:r>
            <a:br>
              <a:rPr lang="en-US" dirty="0" smtClean="0"/>
            </a:br>
            <a:r>
              <a:rPr lang="en-US" dirty="0" smtClean="0"/>
              <a:t>parties involved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Methods of Entering </a:t>
            </a:r>
            <a:br>
              <a:rPr lang="en-US" smtClean="0"/>
            </a:br>
            <a:r>
              <a:rPr lang="en-US" smtClean="0"/>
              <a:t>International Business </a:t>
            </a:r>
            <a:r>
              <a:rPr lang="en-US" sz="2400" b="0" smtClean="0"/>
              <a:t>(cont’d)</a:t>
            </a:r>
            <a:endParaRPr lang="en-US" b="0" smtClean="0"/>
          </a:p>
        </p:txBody>
      </p:sp>
      <p:sp>
        <p:nvSpPr>
          <p:cNvPr id="126978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570037"/>
            <a:ext cx="8229600" cy="4525963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Totally owned facilities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Production and marketing facilities in one or more foreign nations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Advantage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</a:rPr>
              <a:t>Direct investment provides complete control 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over operations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Disadvantage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</a:rPr>
              <a:t>Risk is greater than that of a joint venture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Two forms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</a:rPr>
              <a:t>Building new facilities in the foreign country</a:t>
            </a:r>
          </a:p>
          <a:p>
            <a:pPr lvl="2" eaLnBrk="1" hangingPunct="1">
              <a:lnSpc>
                <a:spcPct val="90000"/>
              </a:lnSpc>
            </a:pPr>
            <a:r>
              <a:rPr lang="en-US" dirty="0" smtClean="0">
                <a:solidFill>
                  <a:srgbClr val="000000"/>
                </a:solidFill>
              </a:rPr>
              <a:t>Purchasing an existing firm in the foreign country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Methods of Entering </a:t>
            </a:r>
            <a:br>
              <a:rPr lang="en-US" smtClean="0"/>
            </a:br>
            <a:r>
              <a:rPr lang="en-US" smtClean="0"/>
              <a:t>International Business </a:t>
            </a:r>
            <a:r>
              <a:rPr lang="en-US" sz="2400" b="0" smtClean="0"/>
              <a:t>(cont’d)</a:t>
            </a:r>
            <a:endParaRPr lang="en-US" b="0" smtClean="0"/>
          </a:p>
        </p:txBody>
      </p:sp>
      <p:sp>
        <p:nvSpPr>
          <p:cNvPr id="131074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Strategic alliances</a:t>
            </a:r>
          </a:p>
          <a:p>
            <a:pPr lvl="1" eaLnBrk="1" hangingPunct="1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</a:rPr>
              <a:t>Partnerships formed to create competitive advantage on a worldwide basis</a:t>
            </a:r>
          </a:p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Trading companies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Firms that provide a link between buyers and sellers in different countries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Takes title to products and perform all the activities necessary to move the products from one country to another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Basis for International Business</a:t>
            </a:r>
          </a:p>
        </p:txBody>
      </p:sp>
      <p:sp>
        <p:nvSpPr>
          <p:cNvPr id="20482" name="Rectangle 9"/>
          <p:cNvSpPr>
            <a:spLocks noGrp="1" noChangeArrowheads="1"/>
          </p:cNvSpPr>
          <p:nvPr>
            <p:ph idx="1"/>
          </p:nvPr>
        </p:nvSpPr>
        <p:spPr>
          <a:xfrm>
            <a:off x="762000" y="1447800"/>
            <a:ext cx="7924800" cy="5105400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solidFill>
                  <a:srgbClr val="000000"/>
                </a:solidFill>
              </a:rPr>
              <a:t>International business</a:t>
            </a:r>
          </a:p>
          <a:p>
            <a:pPr lvl="1" eaLnBrk="1" hangingPunct="1"/>
            <a:r>
              <a:rPr lang="en-US" sz="2200" dirty="0" smtClean="0"/>
              <a:t>All business activities that involve exchanges across national boundaries</a:t>
            </a:r>
          </a:p>
          <a:p>
            <a:pPr eaLnBrk="1" hangingPunct="1">
              <a:spcBef>
                <a:spcPts val="1176"/>
              </a:spcBef>
              <a:spcAft>
                <a:spcPts val="300"/>
              </a:spcAft>
            </a:pPr>
            <a:r>
              <a:rPr lang="en-US" sz="2400" b="1" dirty="0" smtClean="0">
                <a:solidFill>
                  <a:srgbClr val="000000"/>
                </a:solidFill>
              </a:rPr>
              <a:t>Some countries are better equipped than others to produce particular goods or services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200" dirty="0" smtClean="0"/>
              <a:t>Absolute advantage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The ability to produce a specific product more efficiently </a:t>
            </a:r>
            <a:br>
              <a:rPr lang="en-US" sz="2000" dirty="0" smtClean="0"/>
            </a:br>
            <a:r>
              <a:rPr lang="en-US" sz="2000" dirty="0" smtClean="0"/>
              <a:t>than any other nation</a:t>
            </a:r>
          </a:p>
          <a:p>
            <a:pPr lvl="1" eaLnBrk="1" hangingPunct="1">
              <a:spcBef>
                <a:spcPct val="0"/>
              </a:spcBef>
            </a:pPr>
            <a:r>
              <a:rPr lang="en-US" sz="2200" dirty="0" smtClean="0"/>
              <a:t>Comparative advantage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The ability to produce a specific product more efficiently </a:t>
            </a:r>
            <a:br>
              <a:rPr lang="en-US" sz="2000" dirty="0" smtClean="0"/>
            </a:br>
            <a:r>
              <a:rPr lang="en-US" sz="2000" dirty="0" smtClean="0"/>
              <a:t>than any other product</a:t>
            </a:r>
          </a:p>
          <a:p>
            <a:pPr eaLnBrk="1" hangingPunct="1">
              <a:lnSpc>
                <a:spcPct val="85000"/>
              </a:lnSpc>
              <a:spcBef>
                <a:spcPts val="1176"/>
              </a:spcBef>
            </a:pPr>
            <a:r>
              <a:rPr lang="en-US" sz="2400" b="1" dirty="0" smtClean="0">
                <a:solidFill>
                  <a:srgbClr val="000000"/>
                </a:solidFill>
              </a:rPr>
              <a:t>Goods and services are produced more efficiently when each country specializes in the products for which it has a comparative advantage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Methods of Entering </a:t>
            </a:r>
            <a:br>
              <a:rPr lang="en-US" smtClean="0"/>
            </a:br>
            <a:r>
              <a:rPr lang="en-US" smtClean="0"/>
              <a:t>International Business </a:t>
            </a:r>
            <a:r>
              <a:rPr lang="en-US" sz="2400" b="0" smtClean="0"/>
              <a:t>(cont’d)</a:t>
            </a:r>
            <a:endParaRPr lang="en-US" b="0" smtClean="0"/>
          </a:p>
        </p:txBody>
      </p:sp>
      <p:sp>
        <p:nvSpPr>
          <p:cNvPr id="13312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Countertrade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An international barter transaction</a:t>
            </a:r>
          </a:p>
          <a:p>
            <a:pPr lvl="1" eaLnBrk="1" hangingPunct="1">
              <a:spcAft>
                <a:spcPts val="1200"/>
              </a:spcAft>
            </a:pPr>
            <a:r>
              <a:rPr lang="en-US" dirty="0" smtClean="0">
                <a:solidFill>
                  <a:srgbClr val="000000"/>
                </a:solidFill>
              </a:rPr>
              <a:t>Avoids restrictions on converting domestic currency to foreign currency</a:t>
            </a:r>
          </a:p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Multinational enterprise</a:t>
            </a:r>
          </a:p>
          <a:p>
            <a:pPr lvl="1" eaLnBrk="1" hangingPunct="1"/>
            <a:r>
              <a:rPr lang="en-US" dirty="0" smtClean="0">
                <a:solidFill>
                  <a:srgbClr val="000000"/>
                </a:solidFill>
              </a:rPr>
              <a:t>A firm that operates on a worldwide scale without ties to any specific nation or region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Sources of Export Assistance</a:t>
            </a:r>
          </a:p>
        </p:txBody>
      </p:sp>
      <p:sp>
        <p:nvSpPr>
          <p:cNvPr id="143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b="1" dirty="0" smtClean="0">
                <a:solidFill>
                  <a:srgbClr val="000000"/>
                </a:solidFill>
              </a:rPr>
              <a:t>National Export Strategy (NES)</a:t>
            </a:r>
          </a:p>
          <a:p>
            <a:pPr lvl="1" eaLnBrk="1" hangingPunct="1"/>
            <a:r>
              <a:rPr lang="en-US" sz="2400" dirty="0" smtClean="0">
                <a:solidFill>
                  <a:srgbClr val="000000"/>
                </a:solidFill>
              </a:rPr>
              <a:t>Trade Promotion Coordinating Committee (TPCC) </a:t>
            </a:r>
          </a:p>
          <a:p>
            <a:pPr lvl="2" eaLnBrk="1" hangingPunct="1"/>
            <a:r>
              <a:rPr lang="en-US" dirty="0" smtClean="0">
                <a:solidFill>
                  <a:srgbClr val="000000"/>
                </a:solidFill>
              </a:rPr>
              <a:t>Assists U.S. firms in developing 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export-promotion programs</a:t>
            </a:r>
          </a:p>
          <a:p>
            <a:pPr lvl="2" eaLnBrk="1" hangingPunct="1"/>
            <a:r>
              <a:rPr lang="en-US" dirty="0" smtClean="0">
                <a:solidFill>
                  <a:srgbClr val="000000"/>
                </a:solidFill>
              </a:rPr>
              <a:t>Help American firms compete in foreign 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markets and create new jobs in the U.S.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Financing International Business</a:t>
            </a:r>
          </a:p>
        </p:txBody>
      </p:sp>
      <p:sp>
        <p:nvSpPr>
          <p:cNvPr id="149506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000" b="1" dirty="0" smtClean="0">
                <a:solidFill>
                  <a:srgbClr val="000000"/>
                </a:solidFill>
              </a:rPr>
              <a:t>The Export-Import Bank of the United States (</a:t>
            </a:r>
            <a:r>
              <a:rPr lang="en-US" sz="2000" b="1" dirty="0" err="1" smtClean="0">
                <a:solidFill>
                  <a:srgbClr val="000000"/>
                </a:solidFill>
              </a:rPr>
              <a:t>Eximbank</a:t>
            </a:r>
            <a:r>
              <a:rPr lang="en-US" sz="2000" b="1" dirty="0" smtClean="0">
                <a:solidFill>
                  <a:srgbClr val="000000"/>
                </a:solidFill>
              </a:rPr>
              <a:t>)</a:t>
            </a:r>
          </a:p>
          <a:p>
            <a:pPr lvl="1" eaLnBrk="1" hangingPunct="1"/>
            <a:r>
              <a:rPr lang="en-US" sz="2000" dirty="0" smtClean="0"/>
              <a:t>An independent agency of the U.S. government whose function it is to assist in financing the exports of American firms</a:t>
            </a:r>
          </a:p>
          <a:p>
            <a:pPr eaLnBrk="1" hangingPunct="1"/>
            <a:r>
              <a:rPr lang="en-US" sz="2000" b="1" dirty="0" smtClean="0">
                <a:solidFill>
                  <a:srgbClr val="000000"/>
                </a:solidFill>
              </a:rPr>
              <a:t>Multilateral Development Bank (MDB)</a:t>
            </a:r>
          </a:p>
          <a:p>
            <a:pPr lvl="1" eaLnBrk="1" hangingPunct="1"/>
            <a:r>
              <a:rPr lang="en-US" sz="2000" dirty="0" smtClean="0"/>
              <a:t>An internationally supported bank that provides loans to developing countries to help them grow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World Bank, Inter-American Development Bank (IDB), Asian Development Bank (ADB), African Development Bank (AFDB), European Bank for Reconstruction and Development (EBRD)</a:t>
            </a:r>
          </a:p>
          <a:p>
            <a:pPr eaLnBrk="1" hangingPunct="1"/>
            <a:r>
              <a:rPr lang="en-US" sz="2000" b="1" dirty="0" smtClean="0">
                <a:solidFill>
                  <a:srgbClr val="000000"/>
                </a:solidFill>
              </a:rPr>
              <a:t>The International Monetary Fund (IMF)</a:t>
            </a:r>
          </a:p>
          <a:p>
            <a:pPr lvl="1" eaLnBrk="1" hangingPunct="1"/>
            <a:r>
              <a:rPr lang="en-US" sz="2000" dirty="0" smtClean="0"/>
              <a:t>An international bank with 186 member nations that makes short-term loans to developing countries experiencing </a:t>
            </a:r>
            <a:br>
              <a:rPr lang="en-US" sz="2000" dirty="0" smtClean="0"/>
            </a:br>
            <a:r>
              <a:rPr lang="en-US" sz="2000" dirty="0" smtClean="0"/>
              <a:t>balance-of-payment deficits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Basis for International Business </a:t>
            </a:r>
            <a:r>
              <a:rPr lang="en-US" sz="2400" b="0" dirty="0" smtClean="0"/>
              <a:t>(cont’d)</a:t>
            </a:r>
            <a:endParaRPr lang="en-US" b="0" dirty="0" smtClean="0"/>
          </a:p>
        </p:txBody>
      </p:sp>
      <p:sp>
        <p:nvSpPr>
          <p:cNvPr id="16389" name="Rectangle 6"/>
          <p:cNvSpPr>
            <a:spLocks noGrp="1" noChangeArrowheads="1"/>
          </p:cNvSpPr>
          <p:nvPr>
            <p:ph idx="1"/>
          </p:nvPr>
        </p:nvSpPr>
        <p:spPr>
          <a:xfrm>
            <a:off x="838200" y="1778000"/>
            <a:ext cx="7848600" cy="40132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en-US" sz="2400" b="1" dirty="0" smtClean="0"/>
              <a:t>Countries trade when they each have a surplus of the product they specialize in and want a product the other country specializes in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 smtClean="0"/>
              <a:t>Exporting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400" dirty="0" smtClean="0"/>
              <a:t>Selling and shipping raw materials or products </a:t>
            </a:r>
            <a:br>
              <a:rPr lang="en-US" sz="2400" dirty="0" smtClean="0"/>
            </a:br>
            <a:r>
              <a:rPr lang="en-US" sz="2400" dirty="0" smtClean="0"/>
              <a:t>to other nations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b="1" dirty="0" smtClean="0"/>
              <a:t>Importing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sz="2400" dirty="0" smtClean="0"/>
              <a:t>Purchasing raw materials or products in other nations and bringing them into one’s own country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Basis for International Business </a:t>
            </a:r>
            <a:r>
              <a:rPr lang="en-US" sz="2400" b="0" dirty="0" smtClean="0"/>
              <a:t>(cont’d)</a:t>
            </a:r>
            <a:endParaRPr lang="en-US" b="0" dirty="0" smtClean="0"/>
          </a:p>
        </p:txBody>
      </p:sp>
      <p:sp>
        <p:nvSpPr>
          <p:cNvPr id="28674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Balance of trade</a:t>
            </a:r>
          </a:p>
          <a:p>
            <a:pPr lvl="1" eaLnBrk="1" hangingPunct="1">
              <a:spcAft>
                <a:spcPts val="1200"/>
              </a:spcAft>
            </a:pPr>
            <a:r>
              <a:rPr lang="en-US" sz="2400" dirty="0" smtClean="0"/>
              <a:t>The total value of a nation’s exports minus the total value of its imports over some period of time</a:t>
            </a:r>
          </a:p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Trade deficit</a:t>
            </a:r>
          </a:p>
          <a:p>
            <a:pPr lvl="1" eaLnBrk="1" hangingPunct="1">
              <a:spcAft>
                <a:spcPts val="1200"/>
              </a:spcAft>
            </a:pPr>
            <a:r>
              <a:rPr lang="en-US" sz="2400" dirty="0" smtClean="0"/>
              <a:t>A negative (unfavorable) balance of trade—imports exceed exports in value</a:t>
            </a:r>
          </a:p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Balance of payments</a:t>
            </a:r>
          </a:p>
          <a:p>
            <a:pPr lvl="1" eaLnBrk="1" hangingPunct="1"/>
            <a:r>
              <a:rPr lang="en-US" sz="2400" dirty="0" smtClean="0"/>
              <a:t>The total flow of money into a country minus the total flow of money out of that country over a period of time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Restrictions to International Business</a:t>
            </a:r>
          </a:p>
        </p:txBody>
      </p:sp>
      <p:sp>
        <p:nvSpPr>
          <p:cNvPr id="30722" name="Rectangle 8"/>
          <p:cNvSpPr>
            <a:spLocks noGrp="1" noChangeArrowheads="1"/>
          </p:cNvSpPr>
          <p:nvPr>
            <p:ph idx="1"/>
          </p:nvPr>
        </p:nvSpPr>
        <p:spPr>
          <a:xfrm>
            <a:off x="838200" y="1524000"/>
            <a:ext cx="7620000" cy="4876800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dirty="0" smtClean="0"/>
              <a:t>The reasons for restricting trade range from internal political and economic pressures to mistrust of other nations.</a:t>
            </a:r>
          </a:p>
          <a:p>
            <a:pPr eaLnBrk="1" hangingPunct="1">
              <a:spcAft>
                <a:spcPts val="1200"/>
              </a:spcAft>
            </a:pPr>
            <a:r>
              <a:rPr lang="en-US" dirty="0" smtClean="0"/>
              <a:t>Nations are generally eager to export their products to provide markets for their industries and develop a favorable balance of trade.</a:t>
            </a:r>
          </a:p>
          <a:p>
            <a:pPr eaLnBrk="1" hangingPunct="1"/>
            <a:r>
              <a:rPr lang="en-US" dirty="0" smtClean="0"/>
              <a:t>Most trade restrictions are applied to imports from other nations.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Trade Restrictions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Import duty (tariff)</a:t>
            </a:r>
          </a:p>
          <a:p>
            <a:pPr lvl="1" eaLnBrk="1" hangingPunct="1"/>
            <a:r>
              <a:rPr lang="en-US" sz="2400" dirty="0" smtClean="0"/>
              <a:t>A tax levied on a particular foreign product entering </a:t>
            </a:r>
            <a:br>
              <a:rPr lang="en-US" sz="2400" dirty="0" smtClean="0"/>
            </a:br>
            <a:r>
              <a:rPr lang="en-US" sz="2400" dirty="0" smtClean="0"/>
              <a:t>a country</a:t>
            </a:r>
          </a:p>
          <a:p>
            <a:pPr lvl="2" eaLnBrk="1" hangingPunct="1">
              <a:lnSpc>
                <a:spcPct val="90000"/>
              </a:lnSpc>
            </a:pPr>
            <a:r>
              <a:rPr lang="en-US" i="1" dirty="0" smtClean="0"/>
              <a:t>Revenue tariffs</a:t>
            </a:r>
            <a:r>
              <a:rPr lang="en-US" dirty="0" smtClean="0"/>
              <a:t> are imposed to generate income for the government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i="1" dirty="0" smtClean="0"/>
              <a:t>Protective tariffs</a:t>
            </a:r>
            <a:r>
              <a:rPr lang="en-US" dirty="0" smtClean="0"/>
              <a:t> are imposed to protect a domestic industry from competition by keeping the prices of imports at or above the price of domestic products</a:t>
            </a:r>
          </a:p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Dumping</a:t>
            </a:r>
          </a:p>
          <a:p>
            <a:pPr lvl="1" eaLnBrk="1" hangingPunct="1"/>
            <a:r>
              <a:rPr lang="en-US" sz="2400" dirty="0" smtClean="0"/>
              <a:t>The exportation of large quantities of a product at a price lower than that of the same product in the home market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Types of Trade Restrictions </a:t>
            </a:r>
            <a:r>
              <a:rPr lang="en-US" sz="2400" b="0" smtClean="0"/>
              <a:t>(cont’d)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00"/>
                </a:solidFill>
              </a:rPr>
              <a:t>Nontariff barriers</a:t>
            </a:r>
          </a:p>
          <a:p>
            <a:pPr lvl="1" eaLnBrk="1" hangingPunct="1">
              <a:spcBef>
                <a:spcPts val="1200"/>
              </a:spcBef>
            </a:pPr>
            <a:r>
              <a:rPr lang="en-US" sz="2400" dirty="0" smtClean="0"/>
              <a:t>Nontax measures imposed by a government to favor domestic over foreign suppliers</a:t>
            </a:r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Import quota—a limit on the amount of a particular good that may be imported during a given time</a:t>
            </a:r>
          </a:p>
          <a:p>
            <a:pPr lvl="1" eaLnBrk="1" hangingPunct="1">
              <a:spcAft>
                <a:spcPts val="1200"/>
              </a:spcAft>
            </a:pPr>
            <a:r>
              <a:rPr lang="en-US" sz="2400" dirty="0" smtClean="0"/>
              <a:t>Embargo—a complete halt to trading with a particular nation or in a particular product</a:t>
            </a:r>
          </a:p>
          <a:p>
            <a:pPr lvl="1" eaLnBrk="1" hangingPunct="1"/>
            <a:r>
              <a:rPr lang="en-US" sz="2400" dirty="0" smtClean="0"/>
              <a:t>Foreign exchange control—restriction on amount of foreign currency that can be purchased or sold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Trade Restrictions </a:t>
            </a:r>
            <a:r>
              <a:rPr lang="en-US" sz="2400" b="0" dirty="0" smtClean="0"/>
              <a:t>(cont’d)</a:t>
            </a:r>
            <a:endParaRPr lang="en-US" b="0" dirty="0" smtClean="0"/>
          </a:p>
        </p:txBody>
      </p:sp>
      <p:sp>
        <p:nvSpPr>
          <p:cNvPr id="38914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00200"/>
            <a:ext cx="7696200" cy="4525963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b="1" dirty="0" smtClean="0">
                <a:solidFill>
                  <a:srgbClr val="000000"/>
                </a:solidFill>
              </a:rPr>
              <a:t>Nontariff barriers </a:t>
            </a:r>
            <a:r>
              <a:rPr lang="en-US" sz="2000" b="1" dirty="0" smtClean="0">
                <a:solidFill>
                  <a:srgbClr val="000000"/>
                </a:solidFill>
              </a:rPr>
              <a:t>(cont’d)</a:t>
            </a:r>
            <a:endParaRPr lang="en-US" sz="2000" b="1" i="1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sz="2400" i="1" dirty="0" smtClean="0">
                <a:cs typeface="Times New Roman" pitchFamily="18" charset="0"/>
              </a:rPr>
              <a:t>Currency devaluation—</a:t>
            </a:r>
            <a:r>
              <a:rPr lang="en-US" sz="2400" dirty="0" smtClean="0">
                <a:cs typeface="Times New Roman" pitchFamily="18" charset="0"/>
              </a:rPr>
              <a:t>the reduction of the value of a nation’s currency relative to the currencies of other countries</a:t>
            </a:r>
            <a:endParaRPr lang="en-US" sz="2400" i="1" dirty="0" smtClean="0">
              <a:cs typeface="Times New Roman" pitchFamily="18" charset="0"/>
            </a:endParaRPr>
          </a:p>
          <a:p>
            <a:pPr lvl="1" eaLnBrk="1" hangingPunct="1">
              <a:spcAft>
                <a:spcPts val="600"/>
              </a:spcAft>
            </a:pPr>
            <a:r>
              <a:rPr lang="en-US" sz="2400" i="1" dirty="0" smtClean="0">
                <a:cs typeface="Times New Roman" pitchFamily="18" charset="0"/>
              </a:rPr>
              <a:t>Bureaucratic red tape—</a:t>
            </a:r>
            <a:r>
              <a:rPr lang="en-US" sz="2400" dirty="0" smtClean="0">
                <a:cs typeface="Times New Roman" pitchFamily="18" charset="0"/>
              </a:rPr>
              <a:t>subtly imposes unnecessarily burdensome and complex standards and requirements for imported goods</a:t>
            </a:r>
          </a:p>
          <a:p>
            <a:pPr lvl="1" eaLnBrk="1" hangingPunct="1"/>
            <a:r>
              <a:rPr lang="en-US" sz="2400" i="1" dirty="0" smtClean="0">
                <a:cs typeface="Times New Roman" pitchFamily="18" charset="0"/>
              </a:rPr>
              <a:t>Cultural attitudes—</a:t>
            </a:r>
            <a:r>
              <a:rPr lang="en-US" sz="2400" dirty="0" smtClean="0">
                <a:cs typeface="Times New Roman" pitchFamily="18" charset="0"/>
              </a:rPr>
              <a:t>can impede acceptance of products in foreign countries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dirty="0">
                <a:solidFill>
                  <a:srgbClr val="2360AB">
                    <a:alpha val="62000"/>
                  </a:srgbClr>
                </a:solidFill>
              </a:rPr>
              <a:t>3 • </a:t>
            </a:r>
            <a:fld id="{EDFB93E4-638C-3348-855D-DC1780F5DC2C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Pride12e">
  <a:themeElements>
    <a:clrScheme name="BUS11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C00000"/>
      </a:accent5>
      <a:accent6>
        <a:srgbClr val="9C9CDE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Pride12e.thmx</Template>
  <TotalTime>1184</TotalTime>
  <Words>1545</Words>
  <Application>Microsoft Office PowerPoint</Application>
  <PresentationFormat>On-screen Show (4:3)</PresentationFormat>
  <Paragraphs>230</Paragraphs>
  <Slides>32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Pride12e</vt:lpstr>
      <vt:lpstr>Exploring Global Business</vt:lpstr>
      <vt:lpstr>Learning Objectives</vt:lpstr>
      <vt:lpstr>The Basis for International Business</vt:lpstr>
      <vt:lpstr>The Basis for International Business (cont’d)</vt:lpstr>
      <vt:lpstr>The Basis for International Business (cont’d)</vt:lpstr>
      <vt:lpstr>Restrictions to International Business</vt:lpstr>
      <vt:lpstr>Types of Trade Restrictions</vt:lpstr>
      <vt:lpstr>Types of Trade Restrictions (cont’d)</vt:lpstr>
      <vt:lpstr>Types of Trade Restrictions (cont’d)</vt:lpstr>
      <vt:lpstr>The Extent of International Business</vt:lpstr>
      <vt:lpstr>The Extent of International Business (cont’d)</vt:lpstr>
      <vt:lpstr>The World Economic Outlook for Trade</vt:lpstr>
      <vt:lpstr>The World Economic Outlook for Trade (cont’d)</vt:lpstr>
      <vt:lpstr>The World Economic Outlook for Trade (cont’d)</vt:lpstr>
      <vt:lpstr>The World Economic Outlook for Trade (cont’d)</vt:lpstr>
      <vt:lpstr>International Trade Agreements</vt:lpstr>
      <vt:lpstr>International Trade Agreements (cont’d)</vt:lpstr>
      <vt:lpstr>International Economic Organizations  Working to Foster Trade</vt:lpstr>
      <vt:lpstr>The Evolving European Union</vt:lpstr>
      <vt:lpstr>International Economic Organizations  Working to Foster Trade (cont’d)</vt:lpstr>
      <vt:lpstr>International Economic Organizations  Working to Foster Trade (cont’d)</vt:lpstr>
      <vt:lpstr>International Economic Organizations  Working to Foster Trade (cont’d)</vt:lpstr>
      <vt:lpstr>International Economic Organizations  Working to Foster Trade (cont’d)</vt:lpstr>
      <vt:lpstr>Methods of Entering  International Business</vt:lpstr>
      <vt:lpstr>Methods of Entering  International Business (cont’d)</vt:lpstr>
      <vt:lpstr>Methods of Entering  International Business (cont’d)</vt:lpstr>
      <vt:lpstr>Methods of Entering  International Business (cont’d)</vt:lpstr>
      <vt:lpstr>Methods of Entering  International Business (cont’d)</vt:lpstr>
      <vt:lpstr>Methods of Entering  International Business (cont’d)</vt:lpstr>
      <vt:lpstr>Methods of Entering  International Business (cont’d)</vt:lpstr>
      <vt:lpstr>Sources of Export Assistance</vt:lpstr>
      <vt:lpstr>Financing International Business</vt:lpstr>
    </vt:vector>
  </TitlesOfParts>
  <Company>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Three</dc:title>
  <dc:creator>Barb Paley Admin</dc:creator>
  <cp:lastModifiedBy>Windows User</cp:lastModifiedBy>
  <cp:revision>135</cp:revision>
  <dcterms:modified xsi:type="dcterms:W3CDTF">2012-09-28T19:49:39Z</dcterms:modified>
</cp:coreProperties>
</file>